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8" r:id="rId3"/>
    <p:sldId id="261" r:id="rId4"/>
    <p:sldId id="306" r:id="rId5"/>
    <p:sldId id="352" r:id="rId6"/>
    <p:sldId id="368" r:id="rId7"/>
    <p:sldId id="308" r:id="rId8"/>
    <p:sldId id="369" r:id="rId9"/>
    <p:sldId id="371" r:id="rId10"/>
    <p:sldId id="373" r:id="rId11"/>
    <p:sldId id="354" r:id="rId12"/>
    <p:sldId id="374" r:id="rId13"/>
    <p:sldId id="365" r:id="rId14"/>
    <p:sldId id="366" r:id="rId15"/>
    <p:sldId id="319" r:id="rId16"/>
    <p:sldId id="36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ô Việt Hoàn" initials="NVH" lastIdx="1" clrIdx="0">
    <p:extLst>
      <p:ext uri="{19B8F6BF-5375-455C-9EA6-DF929625EA0E}">
        <p15:presenceInfo xmlns:p15="http://schemas.microsoft.com/office/powerpoint/2012/main" userId="S::hoanngoviet@ntthnue.edu.vn::fbf56a55-40aa-4209-bd12-b7fbd6813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551A-219A-44E1-A476-792FB0D56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4FF5B-93E7-4990-9BB7-3161330EE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5A006-E989-4118-9775-C6726369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DA47-CA98-44F4-A9DB-C3412FFA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2800-B866-42B2-88B1-9AC0B96D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4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356C-CE84-4F74-AB7D-620E6782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97EF4-6B41-4F7A-B786-AD7CA8FFD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4B48-3F3E-4B5E-B025-67CADE3E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686A-64DB-49B6-A582-1D92282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441B6-4A4A-4C22-BDC3-CBED2B7B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2A9A8-5087-433C-BA84-93312F896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BC714-54EF-4624-B77C-83012062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25BD1-18D0-4B58-858D-2CBC903E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98EF-0339-467A-A915-ED52422C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7181-3F88-4B4F-9405-357B8BE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C09D-FBBF-421B-9DFF-E823DF41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D79E-244F-4A10-AD6B-4FDA554B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706D2-422D-418B-BFFE-491802A6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DC92-6DCC-4F62-ACCE-E75D431D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02DFA-BBA7-4537-82F5-5672C2CA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7E2D-ED34-4CE7-A233-0D9053B0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0AFC1-6438-45CC-8097-4C6801B3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E98BD-FED4-4024-9B0A-B82C2D9C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A013D-62F9-462A-9B13-F27BF386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26531-2869-4BB0-97F0-42276565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182E-B7FE-430B-8D6A-A865EAA5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02B4-DCDF-4198-A542-27DACB9EB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A73F1-84AD-4428-AA70-5502348B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ED3D0-1ADF-460D-8DED-6FEC72ED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29E6D-5659-4FA3-8064-CAF98F2E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7A87B-4B72-4F0F-80E5-5AD2DB88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6D84-F39C-494E-9D1F-837B6896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04AF2-5B9E-4A84-A5E6-96B1683D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CABB9-7736-485A-8EDA-DED1F9194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DFA1E-2D25-4D93-BB53-7C5FF4CAB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D15C6-2FB1-45AF-9A0B-BFCBA438B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43677-77A2-44C7-BDB1-4411902E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DF7C9-3AA7-4526-AB77-51B97294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401DD-8015-4C41-A830-3A1346EE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8D6-C879-43FF-BF58-8EBFFC8E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5E0A6-1B0C-4E2C-ABB9-03B8874B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7D032-F031-4403-AE8B-7AFB4C47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76E94-15B7-41EB-8877-365BD043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1F68C-F2A5-40C4-AF4D-89635910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80060-9ED7-40B7-94C3-29CB6103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6F14-8BF6-4CD5-9555-D4AFAB8B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C5BC-AFF3-4C0A-9DB1-882CC449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3DE92-6176-4545-85A2-6A76BC7E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90678-6598-43D5-A7C8-706729146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9A14A-EB48-4936-9F86-0B431009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DEFBD-1229-4B5B-94F0-8F3A64B4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49877-FF18-454A-B5F1-64A3D23C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DC08-A9B2-4D57-BCD3-9624284F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5B9B4-F28F-4AB1-A4F5-364F5DAE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D0DB1-AE6B-42ED-B0D8-C9CE700C4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E315-E14B-4752-BA36-C868EE2B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3304-C3A4-46EA-B0BC-74963465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D2BF0-E65B-4020-BE87-70037251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DAB5C-E092-497C-9216-7FA6474C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22316-8577-4A54-B5DE-A56B7115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4A3BC-B555-4997-8096-8AA05AE32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0226-0DB8-46ED-A0A9-FDE98A9260E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CA2F2-38BE-49FD-A77E-216E1F71F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2D321-0F26-4BE7-97AA-AF27FABCF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5545-60EB-482A-9F6C-331C3349B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20"/>
            <a:ext cx="12198284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FF0F-280B-43A7-8C33-B7CBB41B455A}"/>
              </a:ext>
            </a:extLst>
          </p:cNvPr>
          <p:cNvSpPr txBox="1"/>
          <p:nvPr/>
        </p:nvSpPr>
        <p:spPr>
          <a:xfrm>
            <a:off x="2508674" y="831044"/>
            <a:ext cx="676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0A955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BỘ SÁCH GIÁO KHOA</a:t>
            </a:r>
          </a:p>
          <a:p>
            <a:pPr algn="ctr"/>
            <a:r>
              <a:rPr lang="en-US" sz="2400" b="1" dirty="0">
                <a:solidFill>
                  <a:srgbClr val="72BE43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KẾT NỐI TRI THỨC VỚI CUỘC SỐNG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C0F38-3988-40ED-A9FC-498110CEE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07" y="1759754"/>
            <a:ext cx="1371256" cy="495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602BB-E207-4B94-9870-1007948A2EA5}"/>
              </a:ext>
            </a:extLst>
          </p:cNvPr>
          <p:cNvSpPr txBox="1"/>
          <p:nvPr/>
        </p:nvSpPr>
        <p:spPr>
          <a:xfrm>
            <a:off x="5342056" y="1783014"/>
            <a:ext cx="109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LỚP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0BF78-59C0-884A-212C-C1A51F61E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41" y="941280"/>
            <a:ext cx="8881787" cy="62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5ADA6FB7-E037-47EF-9D83-968A50E1D13F}"/>
              </a:ext>
            </a:extLst>
          </p:cNvPr>
          <p:cNvSpPr/>
          <p:nvPr/>
        </p:nvSpPr>
        <p:spPr>
          <a:xfrm>
            <a:off x="1526959" y="1773298"/>
            <a:ext cx="9925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20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ounded Rectangle 17">
            <a:extLst>
              <a:ext uri="{FF2B5EF4-FFF2-40B4-BE49-F238E27FC236}">
                <a16:creationId xmlns:a16="http://schemas.microsoft.com/office/drawing/2014/main" id="{CF34BA56-C1FB-45F5-877E-7C5AC66D6E4F}"/>
              </a:ext>
            </a:extLst>
          </p:cNvPr>
          <p:cNvSpPr/>
          <p:nvPr/>
        </p:nvSpPr>
        <p:spPr>
          <a:xfrm>
            <a:off x="817510" y="988690"/>
            <a:ext cx="10874381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ĐIỂM MỚI VỀ CẤU TRÚC SÁCH, CẤU TRÚC BÀI HỌC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61A87DFA-8FA8-4416-8E6E-3544E25AB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6" y="2587176"/>
            <a:ext cx="590313" cy="54488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76960587-0C70-4D96-9063-32FC3F02CEE6}"/>
              </a:ext>
            </a:extLst>
          </p:cNvPr>
          <p:cNvSpPr txBox="1"/>
          <p:nvPr/>
        </p:nvSpPr>
        <p:spPr>
          <a:xfrm>
            <a:off x="1523999" y="2628268"/>
            <a:ext cx="998866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5A4276E-890C-431B-AEBD-31BB8173B802}"/>
              </a:ext>
            </a:extLst>
          </p:cNvPr>
          <p:cNvSpPr txBox="1"/>
          <p:nvPr/>
        </p:nvSpPr>
        <p:spPr>
          <a:xfrm>
            <a:off x="1490926" y="3315617"/>
            <a:ext cx="1020096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D4A41E34-E649-494B-B451-61FD8333D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3" y="3324551"/>
            <a:ext cx="590313" cy="5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5F8490-F111-486A-B6FA-A3908A801AE1}"/>
              </a:ext>
            </a:extLst>
          </p:cNvPr>
          <p:cNvGrpSpPr/>
          <p:nvPr/>
        </p:nvGrpSpPr>
        <p:grpSpPr>
          <a:xfrm>
            <a:off x="762012" y="1035871"/>
            <a:ext cx="630502" cy="596593"/>
            <a:chOff x="342341" y="1563296"/>
            <a:chExt cx="822960" cy="731520"/>
          </a:xfrm>
        </p:grpSpPr>
        <p:sp>
          <p:nvSpPr>
            <p:cNvPr id="16" name="5-Point Star 19">
              <a:extLst>
                <a:ext uri="{FF2B5EF4-FFF2-40B4-BE49-F238E27FC236}">
                  <a16:creationId xmlns:a16="http://schemas.microsoft.com/office/drawing/2014/main" id="{BFBEB7D1-E8CB-4187-B1AC-5FCC71EBA229}"/>
                </a:ext>
              </a:extLst>
            </p:cNvPr>
            <p:cNvSpPr/>
            <p:nvPr/>
          </p:nvSpPr>
          <p:spPr>
            <a:xfrm>
              <a:off x="342341" y="1563296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4910A2-8669-4906-9193-E2EB3013A598}"/>
                </a:ext>
              </a:extLst>
            </p:cNvPr>
            <p:cNvSpPr/>
            <p:nvPr/>
          </p:nvSpPr>
          <p:spPr>
            <a:xfrm>
              <a:off x="523250" y="1672133"/>
              <a:ext cx="519933" cy="62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A9510C-6536-2B03-96CF-7202F42FFF6B}"/>
              </a:ext>
            </a:extLst>
          </p:cNvPr>
          <p:cNvSpPr txBox="1"/>
          <p:nvPr/>
        </p:nvSpPr>
        <p:spPr>
          <a:xfrm>
            <a:off x="1490925" y="4154443"/>
            <a:ext cx="1020096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66ACE-2D0F-90EF-6ED8-FB62091F8DB0}"/>
              </a:ext>
            </a:extLst>
          </p:cNvPr>
          <p:cNvSpPr txBox="1"/>
          <p:nvPr/>
        </p:nvSpPr>
        <p:spPr>
          <a:xfrm>
            <a:off x="1490925" y="4993269"/>
            <a:ext cx="1020096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1BC24-9B1D-4D47-9B03-B027A1085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2" y="4169514"/>
            <a:ext cx="590313" cy="544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C02D9A-D3F4-5114-6188-85FEA7D20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1" y="4921960"/>
            <a:ext cx="590313" cy="5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28800" y="1125590"/>
            <a:ext cx="8839200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NHỮNG ĐIỂM NỔI BẬT VỀ NỘI DUNG SÁCH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48079" y="1212124"/>
            <a:ext cx="630502" cy="596593"/>
            <a:chOff x="377663" y="1604625"/>
            <a:chExt cx="822960" cy="731520"/>
          </a:xfrm>
        </p:grpSpPr>
        <p:sp>
          <p:nvSpPr>
            <p:cNvPr id="20" name="5-Point Star 19"/>
            <p:cNvSpPr/>
            <p:nvPr/>
          </p:nvSpPr>
          <p:spPr>
            <a:xfrm>
              <a:off x="377663" y="1604625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594" y="1672133"/>
              <a:ext cx="605096" cy="622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98991" y="2449487"/>
            <a:ext cx="986900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CC0C685-FE4D-428B-8C79-303CDD0D9D58}"/>
              </a:ext>
            </a:extLst>
          </p:cNvPr>
          <p:cNvSpPr/>
          <p:nvPr/>
        </p:nvSpPr>
        <p:spPr>
          <a:xfrm>
            <a:off x="798991" y="3278683"/>
            <a:ext cx="986900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AB0646C-1E37-4923-9C14-351C8F0472BC}"/>
              </a:ext>
            </a:extLst>
          </p:cNvPr>
          <p:cNvSpPr/>
          <p:nvPr/>
        </p:nvSpPr>
        <p:spPr>
          <a:xfrm>
            <a:off x="798991" y="4166187"/>
            <a:ext cx="99785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GV,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huynh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2924F73-182D-4380-B87D-07FCA7C0BB81}"/>
              </a:ext>
            </a:extLst>
          </p:cNvPr>
          <p:cNvSpPr/>
          <p:nvPr/>
        </p:nvSpPr>
        <p:spPr>
          <a:xfrm>
            <a:off x="689500" y="5024524"/>
            <a:ext cx="99785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  <p:bldP spid="182" grpId="0" animBg="1"/>
      <p:bldP spid="1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28800" y="1125590"/>
            <a:ext cx="8839200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NHỮNG ĐIỂM NỔI BẬT VỀ NỘI DUNG SÁCH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48079" y="1212124"/>
            <a:ext cx="630502" cy="596593"/>
            <a:chOff x="377663" y="1604625"/>
            <a:chExt cx="822960" cy="731520"/>
          </a:xfrm>
        </p:grpSpPr>
        <p:sp>
          <p:nvSpPr>
            <p:cNvPr id="20" name="5-Point Star 19"/>
            <p:cNvSpPr/>
            <p:nvPr/>
          </p:nvSpPr>
          <p:spPr>
            <a:xfrm>
              <a:off x="377663" y="1604625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594" y="1672133"/>
              <a:ext cx="605096" cy="622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98991" y="2449487"/>
            <a:ext cx="986900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CC0C685-FE4D-428B-8C79-303CDD0D9D58}"/>
              </a:ext>
            </a:extLst>
          </p:cNvPr>
          <p:cNvSpPr/>
          <p:nvPr/>
        </p:nvSpPr>
        <p:spPr>
          <a:xfrm>
            <a:off x="798990" y="3376470"/>
            <a:ext cx="9869009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16569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13063" y="946642"/>
            <a:ext cx="8242375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TÀI LIỆU HỖ TRỢ HOẠT ĐỘNG DẠY VÀ HỌC MÔN HỌC GDTC 8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84086" y="1000365"/>
            <a:ext cx="630502" cy="596593"/>
            <a:chOff x="294136" y="1344974"/>
            <a:chExt cx="822960" cy="731520"/>
          </a:xfrm>
        </p:grpSpPr>
        <p:sp>
          <p:nvSpPr>
            <p:cNvPr id="20" name="5-Point Star 19"/>
            <p:cNvSpPr/>
            <p:nvPr/>
          </p:nvSpPr>
          <p:spPr>
            <a:xfrm>
              <a:off x="294136" y="1344974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1191" y="1448787"/>
              <a:ext cx="542327" cy="622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89589" y="1906361"/>
            <a:ext cx="940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môn GDTC </a:t>
            </a:r>
            <a:r>
              <a:rPr lang="vi-VN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NXBGDVN 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8" y="2441253"/>
            <a:ext cx="9141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SGV phục vụ hoạt động dạy học môn GDTC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CC0C685-FE4D-428B-8C79-303CDD0D9D58}"/>
              </a:ext>
            </a:extLst>
          </p:cNvPr>
          <p:cNvSpPr/>
          <p:nvPr/>
        </p:nvSpPr>
        <p:spPr>
          <a:xfrm>
            <a:off x="914399" y="2895998"/>
            <a:ext cx="9141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Tài liệu tập huấn GV môn GDTC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AB0646C-1E37-4923-9C14-351C8F0472BC}"/>
              </a:ext>
            </a:extLst>
          </p:cNvPr>
          <p:cNvSpPr/>
          <p:nvPr/>
        </p:nvSpPr>
        <p:spPr>
          <a:xfrm>
            <a:off x="914397" y="3300898"/>
            <a:ext cx="1067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Nền tảng “Hành trang </a:t>
            </a:r>
            <a:r>
              <a:rPr lang="vi-VN" sz="2400" dirty="0">
                <a:cs typeface="Arial" panose="020B0604020202020204" pitchFamily="34" charset="0"/>
              </a:rPr>
              <a:t>số - https://hanhtrangso.nxbgd.vn”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phục vụ GV truy cập phiên bản số hoá của SGK mới và học liệu điện tử bám sát chương trình, SGK.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2924F73-182D-4380-B87D-07FCA7C0BB81}"/>
              </a:ext>
            </a:extLst>
          </p:cNvPr>
          <p:cNvSpPr/>
          <p:nvPr/>
        </p:nvSpPr>
        <p:spPr>
          <a:xfrm>
            <a:off x="914397" y="4433118"/>
            <a:ext cx="10599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Tập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tập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1" grpId="0"/>
      <p:bldP spid="182" grpId="0"/>
      <p:bldP spid="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9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4556" y="981849"/>
            <a:ext cx="2898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vi-V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vi-V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SGV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6241" y="1574428"/>
            <a:ext cx="914104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/>
              <a:t>.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CC0C685-FE4D-428B-8C79-303CDD0D9D58}"/>
              </a:ext>
            </a:extLst>
          </p:cNvPr>
          <p:cNvSpPr/>
          <p:nvPr/>
        </p:nvSpPr>
        <p:spPr>
          <a:xfrm>
            <a:off x="1216241" y="2217769"/>
            <a:ext cx="642743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AB0646C-1E37-4923-9C14-351C8F0472BC}"/>
              </a:ext>
            </a:extLst>
          </p:cNvPr>
          <p:cNvSpPr/>
          <p:nvPr/>
        </p:nvSpPr>
        <p:spPr>
          <a:xfrm>
            <a:off x="1216241" y="4053101"/>
            <a:ext cx="1049378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47B85-78EF-4613-AE67-F6821AEA0658}"/>
              </a:ext>
            </a:extLst>
          </p:cNvPr>
          <p:cNvSpPr/>
          <p:nvPr/>
        </p:nvSpPr>
        <p:spPr>
          <a:xfrm>
            <a:off x="1216241" y="3065508"/>
            <a:ext cx="667600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4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  <p:bldP spid="18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11559" y="875006"/>
            <a:ext cx="90630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8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SÁCH GIÁO KHOA GDTC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EF4ED-9110-464B-8B23-9C049053CE8C}"/>
              </a:ext>
            </a:extLst>
          </p:cNvPr>
          <p:cNvSpPr txBox="1"/>
          <p:nvPr/>
        </p:nvSpPr>
        <p:spPr>
          <a:xfrm>
            <a:off x="360210" y="1761938"/>
            <a:ext cx="11409423" cy="84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 thừa hoạt động GDTC hiện hành, đảm bảo cho quá trình đổi mới nộ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dung, phương pháp và hình thức tổ chức giờ học được triển khai thuận lợi và hiệu quả.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D85C5-B7C6-472D-A1BD-763640EEBB98}"/>
              </a:ext>
            </a:extLst>
          </p:cNvPr>
          <p:cNvSpPr txBox="1"/>
          <p:nvPr/>
        </p:nvSpPr>
        <p:spPr>
          <a:xfrm>
            <a:off x="188854" y="3066902"/>
            <a:ext cx="5614210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cho GV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dung, xây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môn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cơ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2A6F3-DC63-02E4-D567-BD92796F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21" y="2600304"/>
            <a:ext cx="5865222" cy="33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EF4ED-9110-464B-8B23-9C049053CE8C}"/>
              </a:ext>
            </a:extLst>
          </p:cNvPr>
          <p:cNvSpPr txBox="1"/>
          <p:nvPr/>
        </p:nvSpPr>
        <p:spPr>
          <a:xfrm>
            <a:off x="581891" y="842125"/>
            <a:ext cx="5818909" cy="11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Kênh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kênh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HS,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D85C5-B7C6-472D-A1BD-763640EEBB98}"/>
              </a:ext>
            </a:extLst>
          </p:cNvPr>
          <p:cNvSpPr txBox="1"/>
          <p:nvPr/>
        </p:nvSpPr>
        <p:spPr>
          <a:xfrm>
            <a:off x="568037" y="2208653"/>
            <a:ext cx="581890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Nội dung bài tập vận động đảm bảo tính đa dạng, mới lạ, hấp dẫn, HS có thể sử dụng để vui chơi, luyện tập hằng ngày.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nhu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chinh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thân,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nỗ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tập,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B3E30-D698-A42C-4FA9-899F7C44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45898"/>
            <a:ext cx="5451125" cy="3203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ED64C-9212-D702-2F8A-CFE7EC1A269C}"/>
              </a:ext>
            </a:extLst>
          </p:cNvPr>
          <p:cNvSpPr txBox="1"/>
          <p:nvPr/>
        </p:nvSpPr>
        <p:spPr>
          <a:xfrm>
            <a:off x="1011383" y="4857673"/>
            <a:ext cx="93391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SGK GDTC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KNTTVCS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CHUẨN MỰC – KHOA HỌC – HIỆN ĐẠI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7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Kids Playing Sports Clipart - Png Download - Full Size Clipart (#5380056) -  PinClipart">
            <a:extLst>
              <a:ext uri="{FF2B5EF4-FFF2-40B4-BE49-F238E27FC236}">
                <a16:creationId xmlns:a16="http://schemas.microsoft.com/office/drawing/2014/main" id="{AA1A3762-979C-4A2F-8B7A-CC1F4D7E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2661083"/>
            <a:ext cx="609600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1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19091" y="1198485"/>
            <a:ext cx="108929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GIỚI THIỆU SÁCH GIÁO KHOA MÔN HỌC GIÁO DỤC THỂ CHẤT </a:t>
            </a:r>
            <a:r>
              <a:rPr lang="en-US" altLang="ko-KR" sz="2800" b="1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LỚP 8</a:t>
            </a:r>
            <a:endParaRPr lang="en-US" altLang="ko-KR" sz="28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BỘ SÁCH KẾT NỐI TRI THỨC VỚI CUỘC SỐNG</a:t>
            </a:r>
          </a:p>
        </p:txBody>
      </p:sp>
      <p:grpSp>
        <p:nvGrpSpPr>
          <p:cNvPr id="9" name="Google Shape;165;p10">
            <a:extLst>
              <a:ext uri="{FF2B5EF4-FFF2-40B4-BE49-F238E27FC236}">
                <a16:creationId xmlns:a16="http://schemas.microsoft.com/office/drawing/2014/main" id="{AC5D6780-10FB-42F7-B637-CB4E00C64DC3}"/>
              </a:ext>
            </a:extLst>
          </p:cNvPr>
          <p:cNvGrpSpPr/>
          <p:nvPr/>
        </p:nvGrpSpPr>
        <p:grpSpPr>
          <a:xfrm>
            <a:off x="807929" y="2752078"/>
            <a:ext cx="5653955" cy="3546050"/>
            <a:chOff x="-5924608" y="600427"/>
            <a:chExt cx="5355469" cy="2830157"/>
          </a:xfrm>
        </p:grpSpPr>
        <p:sp>
          <p:nvSpPr>
            <p:cNvPr id="10" name="Google Shape;168;p10">
              <a:extLst>
                <a:ext uri="{FF2B5EF4-FFF2-40B4-BE49-F238E27FC236}">
                  <a16:creationId xmlns:a16="http://schemas.microsoft.com/office/drawing/2014/main" id="{853ECBC3-B825-47AF-BE79-1E3667B6B430}"/>
                </a:ext>
              </a:extLst>
            </p:cNvPr>
            <p:cNvSpPr txBox="1"/>
            <p:nvPr/>
          </p:nvSpPr>
          <p:spPr>
            <a:xfrm>
              <a:off x="-5885739" y="600427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Tổng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Chủ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biên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TS.</a:t>
              </a: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NGUYỄN DUY QUYẾT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1;p10">
              <a:extLst>
                <a:ext uri="{FF2B5EF4-FFF2-40B4-BE49-F238E27FC236}">
                  <a16:creationId xmlns:a16="http://schemas.microsoft.com/office/drawing/2014/main" id="{C328F373-D6E6-4A80-812B-A478433319AF}"/>
                </a:ext>
              </a:extLst>
            </p:cNvPr>
            <p:cNvSpPr txBox="1"/>
            <p:nvPr/>
          </p:nvSpPr>
          <p:spPr>
            <a:xfrm>
              <a:off x="-5885739" y="976727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Chủ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biên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GS.TS. HỒ ĐẮC SƠN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4;p10">
              <a:extLst>
                <a:ext uri="{FF2B5EF4-FFF2-40B4-BE49-F238E27FC236}">
                  <a16:creationId xmlns:a16="http://schemas.microsoft.com/office/drawing/2014/main" id="{9529F279-74C2-47A9-A044-451A72330BEA}"/>
                </a:ext>
              </a:extLst>
            </p:cNvPr>
            <p:cNvSpPr txBox="1"/>
            <p:nvPr/>
          </p:nvSpPr>
          <p:spPr>
            <a:xfrm>
              <a:off x="-5885739" y="1335728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TS.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VŨ TUẤN ANH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77;p10">
              <a:extLst>
                <a:ext uri="{FF2B5EF4-FFF2-40B4-BE49-F238E27FC236}">
                  <a16:creationId xmlns:a16="http://schemas.microsoft.com/office/drawing/2014/main" id="{82EFFD29-ACFE-4A21-9989-C23899D3047B}"/>
                </a:ext>
              </a:extLst>
            </p:cNvPr>
            <p:cNvSpPr txBox="1"/>
            <p:nvPr/>
          </p:nvSpPr>
          <p:spPr>
            <a:xfrm>
              <a:off x="-5885739" y="1711280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TS.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1" kern="0" dirty="0">
                  <a:solidFill>
                    <a:srgbClr val="4A5C65"/>
                  </a:solidFill>
                  <a:latin typeface="Arial"/>
                  <a:ea typeface="Arial"/>
                  <a:cs typeface="Arial"/>
                  <a:sym typeface="Arial"/>
                </a:rPr>
                <a:t>NGUYỄN XUÂN ĐOÀN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7;p10">
              <a:extLst>
                <a:ext uri="{FF2B5EF4-FFF2-40B4-BE49-F238E27FC236}">
                  <a16:creationId xmlns:a16="http://schemas.microsoft.com/office/drawing/2014/main" id="{52053749-2895-45BF-8A83-B82A64573B4D}"/>
                </a:ext>
              </a:extLst>
            </p:cNvPr>
            <p:cNvSpPr txBox="1"/>
            <p:nvPr/>
          </p:nvSpPr>
          <p:spPr>
            <a:xfrm>
              <a:off x="-5891857" y="2047408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TS.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b="1" kern="0" dirty="0">
                  <a:solidFill>
                    <a:srgbClr val="4A5C65"/>
                  </a:solidFill>
                  <a:latin typeface="Arial"/>
                  <a:ea typeface="Arial"/>
                  <a:cs typeface="Arial"/>
                  <a:sym typeface="Arial"/>
                </a:rPr>
                <a:t>NGUYỄN THỊ HÀ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3;p10">
              <a:extLst>
                <a:ext uri="{FF2B5EF4-FFF2-40B4-BE49-F238E27FC236}">
                  <a16:creationId xmlns:a16="http://schemas.microsoft.com/office/drawing/2014/main" id="{3053E197-3BCE-4271-9663-6D19D9342ADE}"/>
                </a:ext>
              </a:extLst>
            </p:cNvPr>
            <p:cNvSpPr txBox="1"/>
            <p:nvPr/>
          </p:nvSpPr>
          <p:spPr>
            <a:xfrm>
              <a:off x="-5885739" y="2385931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PGS.</a:t>
              </a: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TS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b="1" kern="0" dirty="0">
                  <a:solidFill>
                    <a:srgbClr val="4A5C65"/>
                  </a:solidFill>
                  <a:latin typeface="Arial"/>
                  <a:ea typeface="Arial"/>
                  <a:cs typeface="Arial"/>
                  <a:sym typeface="Arial"/>
                </a:rPr>
                <a:t>LÊ TRƯỜNG SƠN CHẤN HẢI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6;p10">
              <a:extLst>
                <a:ext uri="{FF2B5EF4-FFF2-40B4-BE49-F238E27FC236}">
                  <a16:creationId xmlns:a16="http://schemas.microsoft.com/office/drawing/2014/main" id="{8CE52DB7-5021-43B6-B5AF-A12D80F62497}"/>
                </a:ext>
              </a:extLst>
            </p:cNvPr>
            <p:cNvSpPr txBox="1"/>
            <p:nvPr/>
          </p:nvSpPr>
          <p:spPr>
            <a:xfrm>
              <a:off x="-5924608" y="2759087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b="1" kern="0" dirty="0">
                  <a:solidFill>
                    <a:srgbClr val="4A5C65"/>
                  </a:solidFill>
                  <a:latin typeface="Arial"/>
                  <a:ea typeface="Arial"/>
                  <a:cs typeface="Arial"/>
                  <a:sym typeface="Arial"/>
                </a:rPr>
                <a:t>TRẦN MẠNH HÙNG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6;p10">
              <a:extLst>
                <a:ext uri="{FF2B5EF4-FFF2-40B4-BE49-F238E27FC236}">
                  <a16:creationId xmlns:a16="http://schemas.microsoft.com/office/drawing/2014/main" id="{B9818E0E-088E-4AF0-8FBC-A354AA7E7414}"/>
                </a:ext>
              </a:extLst>
            </p:cNvPr>
            <p:cNvSpPr txBox="1"/>
            <p:nvPr/>
          </p:nvSpPr>
          <p:spPr>
            <a:xfrm>
              <a:off x="-5891857" y="3137484"/>
              <a:ext cx="5316600" cy="2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650" tIns="0" rIns="15465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TS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 NGUYỄN THÀNH TRUNG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AFC42D-2A6D-F6BE-5955-91DDF4738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78" y="2752078"/>
            <a:ext cx="3647080" cy="3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79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E6C3A-F774-4A50-9948-D69F08E5588E}"/>
              </a:ext>
            </a:extLst>
          </p:cNvPr>
          <p:cNvSpPr txBox="1"/>
          <p:nvPr/>
        </p:nvSpPr>
        <p:spPr>
          <a:xfrm>
            <a:off x="4648839" y="746665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656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</a:rPr>
              <a:t>NỘI DUNG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5678" y="1534960"/>
            <a:ext cx="658944" cy="603985"/>
            <a:chOff x="319944" y="709726"/>
            <a:chExt cx="822960" cy="740583"/>
          </a:xfrm>
        </p:grpSpPr>
        <p:sp>
          <p:nvSpPr>
            <p:cNvPr id="10" name="5-Point Star 9"/>
            <p:cNvSpPr/>
            <p:nvPr/>
          </p:nvSpPr>
          <p:spPr>
            <a:xfrm>
              <a:off x="319944" y="709726"/>
              <a:ext cx="822960" cy="731519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ED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5193" y="827626"/>
              <a:ext cx="509864" cy="62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ADA6FB7-E037-47EF-9D83-968A50E1D13F}"/>
              </a:ext>
            </a:extLst>
          </p:cNvPr>
          <p:cNvSpPr/>
          <p:nvPr/>
        </p:nvSpPr>
        <p:spPr>
          <a:xfrm>
            <a:off x="1514997" y="1691682"/>
            <a:ext cx="1005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NHỮNG ĐIỂM MỚI TRONG CÔNG TÁC GDTC TRƯỜNG HỌC THEO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CHƯƠNG TRÌNH 2018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38053" y="2259577"/>
            <a:ext cx="630502" cy="634380"/>
            <a:chOff x="294136" y="1516965"/>
            <a:chExt cx="822960" cy="777853"/>
          </a:xfrm>
        </p:grpSpPr>
        <p:sp>
          <p:nvSpPr>
            <p:cNvPr id="14" name="5-Point Star 13"/>
            <p:cNvSpPr/>
            <p:nvPr/>
          </p:nvSpPr>
          <p:spPr>
            <a:xfrm>
              <a:off x="294136" y="1516965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F69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6594" y="1672134"/>
              <a:ext cx="483742" cy="622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2B849-84B9-4EAF-BB44-50EA72094083}"/>
              </a:ext>
            </a:extLst>
          </p:cNvPr>
          <p:cNvSpPr/>
          <p:nvPr/>
        </p:nvSpPr>
        <p:spPr>
          <a:xfrm>
            <a:off x="1452235" y="2449711"/>
            <a:ext cx="10055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NHỮNG ĐIỂM MỚI VỀ CẤU TRÚC SÁCH, CẤU TRÚC BÀI HỌC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BF546B-4A93-4F64-90E4-6ADBD9B6204E}"/>
              </a:ext>
            </a:extLst>
          </p:cNvPr>
          <p:cNvSpPr/>
          <p:nvPr/>
        </p:nvSpPr>
        <p:spPr>
          <a:xfrm>
            <a:off x="1497960" y="3130289"/>
            <a:ext cx="6588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NHỮNG ĐIỂM NỔI BẬT VỀ NỘI DUNG SÁCH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F546B-4A93-4F64-90E4-6ADBD9B6204E}"/>
              </a:ext>
            </a:extLst>
          </p:cNvPr>
          <p:cNvSpPr/>
          <p:nvPr/>
        </p:nvSpPr>
        <p:spPr>
          <a:xfrm>
            <a:off x="1452235" y="3902361"/>
            <a:ext cx="6588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TÀI LIỆU HỖ TRỢ HOẠT ĐỘNG DẠY VÀ HỌC MÔN HỌC GDTC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09611" y="3865613"/>
            <a:ext cx="658944" cy="596593"/>
            <a:chOff x="-206716" y="576556"/>
            <a:chExt cx="822960" cy="731520"/>
          </a:xfrm>
        </p:grpSpPr>
        <p:sp>
          <p:nvSpPr>
            <p:cNvPr id="24" name="5-Point Star 23"/>
            <p:cNvSpPr/>
            <p:nvPr/>
          </p:nvSpPr>
          <p:spPr>
            <a:xfrm>
              <a:off x="-206716" y="576556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26940" y="681100"/>
              <a:ext cx="603002" cy="622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IV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3832" y="3041768"/>
            <a:ext cx="658944" cy="596593"/>
            <a:chOff x="-126206" y="484436"/>
            <a:chExt cx="822960" cy="731520"/>
          </a:xfrm>
        </p:grpSpPr>
        <p:sp>
          <p:nvSpPr>
            <p:cNvPr id="27" name="5-Point Star 26"/>
            <p:cNvSpPr/>
            <p:nvPr/>
          </p:nvSpPr>
          <p:spPr>
            <a:xfrm>
              <a:off x="-126206" y="484436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648" y="592977"/>
              <a:ext cx="578979" cy="622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III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52F7D43-BC77-CAC2-53D9-DFFEE654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44" y="2806720"/>
            <a:ext cx="4025701" cy="3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9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567655" y="1125590"/>
            <a:ext cx="10341857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ĐIỂM MỚI TRONG CÔNG TÁC GDTC TRƯỜNG HỌC THEO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 TRÌNH 2018.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52404" y="1134868"/>
            <a:ext cx="630502" cy="596593"/>
            <a:chOff x="294136" y="1516965"/>
            <a:chExt cx="822960" cy="731520"/>
          </a:xfrm>
        </p:grpSpPr>
        <p:sp>
          <p:nvSpPr>
            <p:cNvPr id="20" name="5-Point Star 19"/>
            <p:cNvSpPr/>
            <p:nvPr/>
          </p:nvSpPr>
          <p:spPr>
            <a:xfrm>
              <a:off x="294136" y="1516965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3250" y="1672133"/>
              <a:ext cx="347625" cy="566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4624252" y="2941737"/>
            <a:ext cx="723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4624252" y="3537304"/>
            <a:ext cx="7230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545118" y="4216532"/>
            <a:ext cx="7285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</p:txBody>
      </p:sp>
      <p:grpSp>
        <p:nvGrpSpPr>
          <p:cNvPr id="177" name="Group 3">
            <a:extLst>
              <a:ext uri="{FF2B5EF4-FFF2-40B4-BE49-F238E27FC236}">
                <a16:creationId xmlns:a16="http://schemas.microsoft.com/office/drawing/2014/main" id="{ADF04FD3-FE16-4EE4-B3C1-3CB2B1666265}"/>
              </a:ext>
            </a:extLst>
          </p:cNvPr>
          <p:cNvGrpSpPr>
            <a:grpSpLocks/>
          </p:cNvGrpSpPr>
          <p:nvPr/>
        </p:nvGrpSpPr>
        <p:grpSpPr bwMode="auto">
          <a:xfrm>
            <a:off x="2468881" y="1983613"/>
            <a:ext cx="9400936" cy="818932"/>
            <a:chOff x="1344" y="1392"/>
            <a:chExt cx="3072" cy="288"/>
          </a:xfrm>
        </p:grpSpPr>
        <p:sp>
          <p:nvSpPr>
            <p:cNvPr id="178" name="Rectangle 4">
              <a:extLst>
                <a:ext uri="{FF2B5EF4-FFF2-40B4-BE49-F238E27FC236}">
                  <a16:creationId xmlns:a16="http://schemas.microsoft.com/office/drawing/2014/main" id="{F229C9CC-EB69-4EEB-BABA-294FE46FD0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C8F1FA"/>
                </a:gs>
                <a:gs pos="100000">
                  <a:srgbClr val="68D8F2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3E8291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179" name="Rectangle 5">
              <a:extLst>
                <a:ext uri="{FF2B5EF4-FFF2-40B4-BE49-F238E27FC236}">
                  <a16:creationId xmlns:a16="http://schemas.microsoft.com/office/drawing/2014/main" id="{4020A91E-B736-42D4-9B24-3F22435C66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284E75"/>
                </a:gs>
                <a:gs pos="50000">
                  <a:srgbClr val="4D98E3"/>
                </a:gs>
                <a:gs pos="100000">
                  <a:srgbClr val="284E75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2E5B88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 b="1" dirty="0"/>
            </a:p>
          </p:txBody>
        </p:sp>
      </p:grpSp>
      <p:sp>
        <p:nvSpPr>
          <p:cNvPr id="180" name="Rectangle 18">
            <a:extLst>
              <a:ext uri="{FF2B5EF4-FFF2-40B4-BE49-F238E27FC236}">
                <a16:creationId xmlns:a16="http://schemas.microsoft.com/office/drawing/2014/main" id="{49BBB3A9-8CBC-4098-8AAB-9869F90F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998" y="1974560"/>
            <a:ext cx="8211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vi-VN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564FC07D-7A72-4DCF-92C3-7FA4F129B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98" y="2120639"/>
            <a:ext cx="590313" cy="544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0F59D7-DC1D-1243-5403-D12674743ED5}"/>
              </a:ext>
            </a:extLst>
          </p:cNvPr>
          <p:cNvSpPr/>
          <p:nvPr/>
        </p:nvSpPr>
        <p:spPr>
          <a:xfrm>
            <a:off x="4570084" y="5022082"/>
            <a:ext cx="7285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ECCA0-CA51-2883-8FEB-E95A45C52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40" y="2939571"/>
            <a:ext cx="4317619" cy="31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23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" y="-12141"/>
            <a:ext cx="12192000" cy="6858000"/>
          </a:xfrm>
          <a:prstGeom prst="rect">
            <a:avLst/>
          </a:prstGeom>
        </p:spPr>
      </p:pic>
      <p:sp>
        <p:nvSpPr>
          <p:cNvPr id="236" name="Rectangle 235"/>
          <p:cNvSpPr/>
          <p:nvPr/>
        </p:nvSpPr>
        <p:spPr>
          <a:xfrm>
            <a:off x="788577" y="1983292"/>
            <a:ext cx="5963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GDTC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820886" y="3076039"/>
            <a:ext cx="5695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GDTC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9" name="Group 6">
            <a:extLst>
              <a:ext uri="{FF2B5EF4-FFF2-40B4-BE49-F238E27FC236}">
                <a16:creationId xmlns:a16="http://schemas.microsoft.com/office/drawing/2014/main" id="{56FCB8C7-8F55-42D3-B686-DFE327CF1F1B}"/>
              </a:ext>
            </a:extLst>
          </p:cNvPr>
          <p:cNvGrpSpPr>
            <a:grpSpLocks/>
          </p:cNvGrpSpPr>
          <p:nvPr/>
        </p:nvGrpSpPr>
        <p:grpSpPr bwMode="auto">
          <a:xfrm>
            <a:off x="346767" y="979520"/>
            <a:ext cx="11087671" cy="864411"/>
            <a:chOff x="1344" y="1872"/>
            <a:chExt cx="3072" cy="288"/>
          </a:xfrm>
        </p:grpSpPr>
        <p:sp>
          <p:nvSpPr>
            <p:cNvPr id="180" name="Rectangle 7">
              <a:extLst>
                <a:ext uri="{FF2B5EF4-FFF2-40B4-BE49-F238E27FC236}">
                  <a16:creationId xmlns:a16="http://schemas.microsoft.com/office/drawing/2014/main" id="{4C00D437-6C2E-407F-AD4D-EE47E5984F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7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DCE2FF"/>
                </a:gs>
                <a:gs pos="100000">
                  <a:srgbClr val="9EB0FE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5F6A98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8">
              <a:extLst>
                <a:ext uri="{FF2B5EF4-FFF2-40B4-BE49-F238E27FC236}">
                  <a16:creationId xmlns:a16="http://schemas.microsoft.com/office/drawing/2014/main" id="{3DF3A199-2420-4903-A4CB-D0F5EE26CC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573A7A"/>
                </a:gs>
                <a:gs pos="50000">
                  <a:srgbClr val="A971ED"/>
                </a:gs>
                <a:gs pos="100000">
                  <a:srgbClr val="573A7A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5448E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 b="1" dirty="0"/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A78FEC-F2C0-470E-8DB4-BB71B365B0FE}"/>
              </a:ext>
            </a:extLst>
          </p:cNvPr>
          <p:cNvSpPr/>
          <p:nvPr/>
        </p:nvSpPr>
        <p:spPr>
          <a:xfrm>
            <a:off x="1691711" y="965731"/>
            <a:ext cx="97427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4778B938-81B3-482C-A810-900C8B1BB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5" y="1089820"/>
            <a:ext cx="704625" cy="650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7A04A2-EC9C-A756-E2E0-4AE5725DD835}"/>
              </a:ext>
            </a:extLst>
          </p:cNvPr>
          <p:cNvSpPr/>
          <p:nvPr/>
        </p:nvSpPr>
        <p:spPr>
          <a:xfrm>
            <a:off x="801566" y="4922401"/>
            <a:ext cx="5640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725BE6-D2DD-A3EA-2BF5-55A2F5F53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493" y="2634060"/>
            <a:ext cx="5412000" cy="26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" y="-12141"/>
            <a:ext cx="12192000" cy="6858000"/>
          </a:xfrm>
          <a:prstGeom prst="rect">
            <a:avLst/>
          </a:prstGeom>
        </p:spPr>
      </p:pic>
      <p:sp>
        <p:nvSpPr>
          <p:cNvPr id="236" name="Rectangle 235"/>
          <p:cNvSpPr/>
          <p:nvPr/>
        </p:nvSpPr>
        <p:spPr>
          <a:xfrm>
            <a:off x="788577" y="1983292"/>
            <a:ext cx="5963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748976" y="3252680"/>
            <a:ext cx="5695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GDTC.</a:t>
            </a:r>
          </a:p>
        </p:txBody>
      </p:sp>
      <p:grpSp>
        <p:nvGrpSpPr>
          <p:cNvPr id="179" name="Group 6">
            <a:extLst>
              <a:ext uri="{FF2B5EF4-FFF2-40B4-BE49-F238E27FC236}">
                <a16:creationId xmlns:a16="http://schemas.microsoft.com/office/drawing/2014/main" id="{56FCB8C7-8F55-42D3-B686-DFE327CF1F1B}"/>
              </a:ext>
            </a:extLst>
          </p:cNvPr>
          <p:cNvGrpSpPr>
            <a:grpSpLocks/>
          </p:cNvGrpSpPr>
          <p:nvPr/>
        </p:nvGrpSpPr>
        <p:grpSpPr bwMode="auto">
          <a:xfrm>
            <a:off x="346767" y="979520"/>
            <a:ext cx="11087671" cy="864411"/>
            <a:chOff x="1344" y="1872"/>
            <a:chExt cx="3072" cy="288"/>
          </a:xfrm>
        </p:grpSpPr>
        <p:sp>
          <p:nvSpPr>
            <p:cNvPr id="180" name="Rectangle 7">
              <a:extLst>
                <a:ext uri="{FF2B5EF4-FFF2-40B4-BE49-F238E27FC236}">
                  <a16:creationId xmlns:a16="http://schemas.microsoft.com/office/drawing/2014/main" id="{4C00D437-6C2E-407F-AD4D-EE47E5984F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7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DCE2FF"/>
                </a:gs>
                <a:gs pos="100000">
                  <a:srgbClr val="9EB0FE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5F6A98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8">
              <a:extLst>
                <a:ext uri="{FF2B5EF4-FFF2-40B4-BE49-F238E27FC236}">
                  <a16:creationId xmlns:a16="http://schemas.microsoft.com/office/drawing/2014/main" id="{3DF3A199-2420-4903-A4CB-D0F5EE26CC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573A7A"/>
                </a:gs>
                <a:gs pos="50000">
                  <a:srgbClr val="A971ED"/>
                </a:gs>
                <a:gs pos="100000">
                  <a:srgbClr val="573A7A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5448E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 b="1" dirty="0"/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A78FEC-F2C0-470E-8DB4-BB71B365B0FE}"/>
              </a:ext>
            </a:extLst>
          </p:cNvPr>
          <p:cNvSpPr/>
          <p:nvPr/>
        </p:nvSpPr>
        <p:spPr>
          <a:xfrm>
            <a:off x="1691711" y="965731"/>
            <a:ext cx="97427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4778B938-81B3-482C-A810-900C8B1BB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5" y="1089820"/>
            <a:ext cx="704625" cy="650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7A04A2-EC9C-A756-E2E0-4AE5725DD835}"/>
              </a:ext>
            </a:extLst>
          </p:cNvPr>
          <p:cNvSpPr/>
          <p:nvPr/>
        </p:nvSpPr>
        <p:spPr>
          <a:xfrm>
            <a:off x="760217" y="5119519"/>
            <a:ext cx="5640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GD&amp;ĐT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BF98C-1FFD-91C5-51B1-6174BC21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81" y="2222730"/>
            <a:ext cx="5428164" cy="32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5ADA6FB7-E037-47EF-9D83-968A50E1D13F}"/>
              </a:ext>
            </a:extLst>
          </p:cNvPr>
          <p:cNvSpPr/>
          <p:nvPr/>
        </p:nvSpPr>
        <p:spPr>
          <a:xfrm>
            <a:off x="1526959" y="1773298"/>
            <a:ext cx="9925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endParaRPr lang="en-US" sz="20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ounded Rectangle 17">
            <a:extLst>
              <a:ext uri="{FF2B5EF4-FFF2-40B4-BE49-F238E27FC236}">
                <a16:creationId xmlns:a16="http://schemas.microsoft.com/office/drawing/2014/main" id="{CF34BA56-C1FB-45F5-877E-7C5AC66D6E4F}"/>
              </a:ext>
            </a:extLst>
          </p:cNvPr>
          <p:cNvSpPr/>
          <p:nvPr/>
        </p:nvSpPr>
        <p:spPr>
          <a:xfrm>
            <a:off x="817510" y="988690"/>
            <a:ext cx="10874381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ĐIỂM MỚI VỀ CẤU TRÚC SÁCH, CẤU TRÚC BÀI HỌC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61A87DFA-8FA8-4416-8E6E-3544E25AB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4" y="2346695"/>
            <a:ext cx="590313" cy="54488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76960587-0C70-4D96-9063-32FC3F02CEE6}"/>
              </a:ext>
            </a:extLst>
          </p:cNvPr>
          <p:cNvSpPr txBox="1"/>
          <p:nvPr/>
        </p:nvSpPr>
        <p:spPr>
          <a:xfrm>
            <a:off x="1526959" y="2224320"/>
            <a:ext cx="998866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5A4276E-890C-431B-AEBD-31BB8173B802}"/>
              </a:ext>
            </a:extLst>
          </p:cNvPr>
          <p:cNvSpPr txBox="1"/>
          <p:nvPr/>
        </p:nvSpPr>
        <p:spPr>
          <a:xfrm>
            <a:off x="1557613" y="3179300"/>
            <a:ext cx="1016789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11A70DF-1358-44D8-9430-0483D2FEA9C7}"/>
              </a:ext>
            </a:extLst>
          </p:cNvPr>
          <p:cNvSpPr txBox="1"/>
          <p:nvPr/>
        </p:nvSpPr>
        <p:spPr>
          <a:xfrm>
            <a:off x="1492413" y="4199847"/>
            <a:ext cx="1016789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HS. 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D4A41E34-E649-494B-B451-61FD8333D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0" y="3273271"/>
            <a:ext cx="590313" cy="54488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E358C59-B86B-4DE8-A8C4-913AD2C88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0" y="4199847"/>
            <a:ext cx="590313" cy="5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5F8490-F111-486A-B6FA-A3908A801AE1}"/>
              </a:ext>
            </a:extLst>
          </p:cNvPr>
          <p:cNvGrpSpPr/>
          <p:nvPr/>
        </p:nvGrpSpPr>
        <p:grpSpPr>
          <a:xfrm>
            <a:off x="762012" y="1035871"/>
            <a:ext cx="630502" cy="596593"/>
            <a:chOff x="342341" y="1563296"/>
            <a:chExt cx="822960" cy="731520"/>
          </a:xfrm>
        </p:grpSpPr>
        <p:sp>
          <p:nvSpPr>
            <p:cNvPr id="16" name="5-Point Star 19">
              <a:extLst>
                <a:ext uri="{FF2B5EF4-FFF2-40B4-BE49-F238E27FC236}">
                  <a16:creationId xmlns:a16="http://schemas.microsoft.com/office/drawing/2014/main" id="{BFBEB7D1-E8CB-4187-B1AC-5FCC71EBA229}"/>
                </a:ext>
              </a:extLst>
            </p:cNvPr>
            <p:cNvSpPr/>
            <p:nvPr/>
          </p:nvSpPr>
          <p:spPr>
            <a:xfrm>
              <a:off x="342341" y="1563296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4910A2-8669-4906-9193-E2EB3013A598}"/>
                </a:ext>
              </a:extLst>
            </p:cNvPr>
            <p:cNvSpPr/>
            <p:nvPr/>
          </p:nvSpPr>
          <p:spPr>
            <a:xfrm>
              <a:off x="523250" y="1672133"/>
              <a:ext cx="519933" cy="62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4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5ADA6FB7-E037-47EF-9D83-968A50E1D13F}"/>
              </a:ext>
            </a:extLst>
          </p:cNvPr>
          <p:cNvSpPr/>
          <p:nvPr/>
        </p:nvSpPr>
        <p:spPr>
          <a:xfrm>
            <a:off x="1526959" y="1773298"/>
            <a:ext cx="9925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endParaRPr lang="en-US" sz="20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ounded Rectangle 17">
            <a:extLst>
              <a:ext uri="{FF2B5EF4-FFF2-40B4-BE49-F238E27FC236}">
                <a16:creationId xmlns:a16="http://schemas.microsoft.com/office/drawing/2014/main" id="{CF34BA56-C1FB-45F5-877E-7C5AC66D6E4F}"/>
              </a:ext>
            </a:extLst>
          </p:cNvPr>
          <p:cNvSpPr/>
          <p:nvPr/>
        </p:nvSpPr>
        <p:spPr>
          <a:xfrm>
            <a:off x="817510" y="988690"/>
            <a:ext cx="10874381" cy="78460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ĐIỂM MỚI VỀ CẤU TRÚC SÁCH, CẤU TRÚC BÀI HỌC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61A87DFA-8FA8-4416-8E6E-3544E25AB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0" y="2804830"/>
            <a:ext cx="590313" cy="54488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76960587-0C70-4D96-9063-32FC3F02CEE6}"/>
              </a:ext>
            </a:extLst>
          </p:cNvPr>
          <p:cNvSpPr txBox="1"/>
          <p:nvPr/>
        </p:nvSpPr>
        <p:spPr>
          <a:xfrm>
            <a:off x="1523999" y="2628268"/>
            <a:ext cx="998866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5A4276E-890C-431B-AEBD-31BB8173B802}"/>
              </a:ext>
            </a:extLst>
          </p:cNvPr>
          <p:cNvSpPr txBox="1"/>
          <p:nvPr/>
        </p:nvSpPr>
        <p:spPr>
          <a:xfrm>
            <a:off x="1490926" y="3597429"/>
            <a:ext cx="10200965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vẹn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D4A41E34-E649-494B-B451-61FD8333D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0" y="4539823"/>
            <a:ext cx="590313" cy="5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5F8490-F111-486A-B6FA-A3908A801AE1}"/>
              </a:ext>
            </a:extLst>
          </p:cNvPr>
          <p:cNvGrpSpPr/>
          <p:nvPr/>
        </p:nvGrpSpPr>
        <p:grpSpPr>
          <a:xfrm>
            <a:off x="762012" y="1035871"/>
            <a:ext cx="630502" cy="596593"/>
            <a:chOff x="342341" y="1563296"/>
            <a:chExt cx="822960" cy="731520"/>
          </a:xfrm>
        </p:grpSpPr>
        <p:sp>
          <p:nvSpPr>
            <p:cNvPr id="16" name="5-Point Star 19">
              <a:extLst>
                <a:ext uri="{FF2B5EF4-FFF2-40B4-BE49-F238E27FC236}">
                  <a16:creationId xmlns:a16="http://schemas.microsoft.com/office/drawing/2014/main" id="{BFBEB7D1-E8CB-4187-B1AC-5FCC71EBA229}"/>
                </a:ext>
              </a:extLst>
            </p:cNvPr>
            <p:cNvSpPr/>
            <p:nvPr/>
          </p:nvSpPr>
          <p:spPr>
            <a:xfrm>
              <a:off x="342341" y="1563296"/>
              <a:ext cx="822960" cy="731520"/>
            </a:xfrm>
            <a:prstGeom prst="star5">
              <a:avLst>
                <a:gd name="adj" fmla="val 28157"/>
                <a:gd name="hf" fmla="val 105146"/>
                <a:gd name="vf" fmla="val 11055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4910A2-8669-4906-9193-E2EB3013A598}"/>
                </a:ext>
              </a:extLst>
            </p:cNvPr>
            <p:cNvSpPr/>
            <p:nvPr/>
          </p:nvSpPr>
          <p:spPr>
            <a:xfrm>
              <a:off x="523250" y="1672133"/>
              <a:ext cx="519933" cy="622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3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0353" y="1007048"/>
            <a:ext cx="10591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B05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CẤU TRÚC SÁCH VÀ PHÂN PHỐI THỜI LƯỢNG GDTC LỚP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8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Bảng 1">
            <a:extLst>
              <a:ext uri="{FF2B5EF4-FFF2-40B4-BE49-F238E27FC236}">
                <a16:creationId xmlns:a16="http://schemas.microsoft.com/office/drawing/2014/main" id="{4D80DC8B-D934-4267-B8F8-5F806C70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12832"/>
              </p:ext>
            </p:extLst>
          </p:nvPr>
        </p:nvGraphicFramePr>
        <p:xfrm>
          <a:off x="1065320" y="1660124"/>
          <a:ext cx="10782691" cy="47008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27160">
                  <a:extLst>
                    <a:ext uri="{9D8B030D-6E8A-4147-A177-3AD203B41FA5}">
                      <a16:colId xmlns:a16="http://schemas.microsoft.com/office/drawing/2014/main" val="1048368717"/>
                    </a:ext>
                  </a:extLst>
                </a:gridCol>
                <a:gridCol w="2265622">
                  <a:extLst>
                    <a:ext uri="{9D8B030D-6E8A-4147-A177-3AD203B41FA5}">
                      <a16:colId xmlns:a16="http://schemas.microsoft.com/office/drawing/2014/main" val="1120070597"/>
                    </a:ext>
                  </a:extLst>
                </a:gridCol>
                <a:gridCol w="4528698">
                  <a:extLst>
                    <a:ext uri="{9D8B030D-6E8A-4147-A177-3AD203B41FA5}">
                      <a16:colId xmlns:a16="http://schemas.microsoft.com/office/drawing/2014/main" val="3672424102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384907764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534729393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322666346"/>
                    </a:ext>
                  </a:extLst>
                </a:gridCol>
              </a:tblGrid>
              <a:tr h="570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 đề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 phối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lượng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64886"/>
                  </a:ext>
                </a:extLst>
              </a:tr>
              <a:tr h="5405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chủ đề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bài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tiết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ỉ</a:t>
                      </a: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lệ 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90762"/>
                  </a:ext>
                </a:extLst>
              </a:tr>
              <a:tr h="70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 thức chung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 đề: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dinh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dưỡng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luyện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TDTT</a:t>
                      </a:r>
                      <a:endParaRPr lang="vi-VN" sz="1800" i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vi-VN" sz="16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637"/>
                  </a:ext>
                </a:extLst>
              </a:tr>
              <a:tr h="29830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ận động cơ bản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</a:t>
                      </a:r>
                      <a:r>
                        <a:rPr lang="vi-VN" sz="18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 cự li ngắn (</a:t>
                      </a:r>
                      <a:r>
                        <a:rPr lang="en-US" sz="18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vi-VN" sz="18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m)</a:t>
                      </a:r>
                      <a:endParaRPr lang="vi-VN" sz="1800" i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12,85 %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83498"/>
                  </a:ext>
                </a:extLst>
              </a:tr>
              <a:tr h="31005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 đề </a:t>
                      </a:r>
                      <a:r>
                        <a:rPr lang="en-US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Nhảy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kiểu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289"/>
                  </a:ext>
                </a:extLst>
              </a:tr>
              <a:tr h="31051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 đề </a:t>
                      </a:r>
                      <a:r>
                        <a:rPr lang="en-US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vi-VN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vi-VN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 trung </a:t>
                      </a:r>
                      <a:r>
                        <a:rPr lang="vi-VN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12,85 %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07937"/>
                  </a:ext>
                </a:extLst>
              </a:tr>
              <a:tr h="298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Chủ đề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</a:t>
                      </a: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.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Bài</a:t>
                      </a:r>
                      <a:r>
                        <a:rPr lang="vi-VN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tập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thể</a:t>
                      </a:r>
                      <a:r>
                        <a:rPr lang="vi-VN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dục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75" marR="53975" marT="36195" marB="3619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31029"/>
                  </a:ext>
                </a:extLst>
              </a:tr>
              <a:tr h="26909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thao tự  chọn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Chủ đề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</a:t>
                      </a: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.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Cầu</a:t>
                      </a:r>
                      <a:r>
                        <a:rPr lang="vi-VN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lông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môn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vi-VN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môn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vi-VN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34,30%</a:t>
                      </a: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9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Chủ đề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</a:t>
                      </a: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.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Bóng</a:t>
                      </a:r>
                      <a:r>
                        <a:rPr lang="vi-VN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đá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Chủ đề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</a:t>
                      </a:r>
                      <a:r>
                        <a:rPr lang="vi-VN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.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Bóng</a:t>
                      </a:r>
                      <a:r>
                        <a:rPr lang="vi-VN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rổ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02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iểm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8510"/>
                  </a:ext>
                </a:extLst>
              </a:tr>
              <a:tr h="2843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cộng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vi-VN" sz="18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1381" marR="613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8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9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1806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Việt Hoàn</dc:creator>
  <cp:lastModifiedBy>Ha-BT1</cp:lastModifiedBy>
  <cp:revision>67</cp:revision>
  <dcterms:created xsi:type="dcterms:W3CDTF">2021-09-11T14:03:48Z</dcterms:created>
  <dcterms:modified xsi:type="dcterms:W3CDTF">2023-01-09T09:52:59Z</dcterms:modified>
</cp:coreProperties>
</file>